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5" r:id="rId3"/>
    <p:sldId id="276" r:id="rId4"/>
    <p:sldId id="277" r:id="rId5"/>
    <p:sldId id="278" r:id="rId6"/>
    <p:sldId id="279" r:id="rId7"/>
    <p:sldId id="280" r:id="rId8"/>
    <p:sldId id="28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CEFF"/>
    <a:srgbClr val="FF3399"/>
    <a:srgbClr val="CC3399"/>
    <a:srgbClr val="70AC2E"/>
    <a:srgbClr val="C19FFF"/>
    <a:srgbClr val="CAB4EA"/>
    <a:srgbClr val="D3B5E9"/>
    <a:srgbClr val="D68B1C"/>
    <a:srgbClr val="FFE0A3"/>
    <a:srgbClr val="D000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965" y="4345230"/>
            <a:ext cx="7772400" cy="9162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5261461"/>
            <a:ext cx="6400800" cy="610820"/>
          </a:xfrm>
        </p:spPr>
        <p:txBody>
          <a:bodyPr>
            <a:normAutofit/>
          </a:bodyPr>
          <a:lstStyle>
            <a:lvl1pPr marL="0" indent="0" algn="l">
              <a:buNone/>
              <a:defRPr sz="2600">
                <a:solidFill>
                  <a:srgbClr val="43CEFF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6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8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2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8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2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291130"/>
            <a:ext cx="8229600" cy="45811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43C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901950"/>
            <a:ext cx="8229600" cy="3766098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0608" y="527607"/>
            <a:ext cx="7016195" cy="61082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43C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0608" y="1291132"/>
            <a:ext cx="7016195" cy="427574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5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1" y="1138426"/>
            <a:ext cx="8229600" cy="61082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43C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1671" y="1730202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671" y="2360065"/>
            <a:ext cx="4040188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6794" y="1730202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6794" y="2360065"/>
            <a:ext cx="4041775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8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2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3/5/2022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378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2" indent="-342892" algn="l" defTabSz="914378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1" indent="-285743" algn="l" defTabSz="914378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2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8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8" indent="-228594" algn="l" defTabSz="914378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!!BGRectangle">
            <a:extLst>
              <a:ext uri="{FF2B5EF4-FFF2-40B4-BE49-F238E27FC236}">
                <a16:creationId xmlns:a16="http://schemas.microsoft.com/office/drawing/2014/main" id="{F1611BA9-268A-49A6-84F8-FC9153668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Back view of an aeroplane">
            <a:extLst>
              <a:ext uri="{FF2B5EF4-FFF2-40B4-BE49-F238E27FC236}">
                <a16:creationId xmlns:a16="http://schemas.microsoft.com/office/drawing/2014/main" id="{E665E0C3-AF54-4237-A9A8-BEC06613803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l="1" r="10998" b="-2"/>
          <a:stretch/>
        </p:blipFill>
        <p:spPr>
          <a:xfrm>
            <a:off x="1" y="10"/>
            <a:ext cx="9143998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0511" y="1200152"/>
            <a:ext cx="5172879" cy="4457696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>
                <a:solidFill>
                  <a:srgbClr val="FFFFFF"/>
                </a:solidFill>
              </a:rPr>
              <a:t>Is Air travel the safest form of Transportation?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7472" y="1200152"/>
            <a:ext cx="2112401" cy="4457696"/>
          </a:xfrm>
        </p:spPr>
        <p:txBody>
          <a:bodyPr anchor="ctr">
            <a:normAutofit/>
          </a:bodyPr>
          <a:lstStyle/>
          <a:p>
            <a:pPr algn="r"/>
            <a:r>
              <a:rPr lang="en-US" sz="2400">
                <a:solidFill>
                  <a:srgbClr val="FFFFFF"/>
                </a:solidFill>
              </a:rPr>
              <a:t>-Ramizuddin Mohammed Shabuddin</a:t>
            </a:r>
          </a:p>
        </p:txBody>
      </p:sp>
      <p:sp>
        <p:nvSpPr>
          <p:cNvPr id="24" name="!!Line">
            <a:extLst>
              <a:ext uri="{FF2B5EF4-FFF2-40B4-BE49-F238E27FC236}">
                <a16:creationId xmlns:a16="http://schemas.microsoft.com/office/drawing/2014/main" id="{1825D5AF-D278-4D9A-A4F5-A1A1D3507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4952" y="2286000"/>
            <a:ext cx="20574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lide 1">
            <a:hlinkClick r:id="" action="ppaction://media"/>
            <a:extLst>
              <a:ext uri="{FF2B5EF4-FFF2-40B4-BE49-F238E27FC236}">
                <a16:creationId xmlns:a16="http://schemas.microsoft.com/office/drawing/2014/main" id="{266FB056-FD07-4F2C-8A9B-579FFE820C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63390" y="617769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575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9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91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ctangle 192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2" name="Group 193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033" name="Oval 194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1" name="Rectangle 200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Multiple Holiday Flights Cancelled At LAX And Other Airports, Many Due To  COVID-19 Issues">
            <a:extLst>
              <a:ext uri="{FF2B5EF4-FFF2-40B4-BE49-F238E27FC236}">
                <a16:creationId xmlns:a16="http://schemas.microsoft.com/office/drawing/2014/main" id="{0D3EE6DC-24B4-498E-B253-60674C6CF4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20" r="1" b="1"/>
          <a:stretch/>
        </p:blipFill>
        <p:spPr bwMode="auto">
          <a:xfrm>
            <a:off x="469942" y="317578"/>
            <a:ext cx="8138333" cy="3508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7" name="Group 206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536210"/>
            <a:ext cx="304800" cy="322326"/>
            <a:chOff x="215328" y="-46937"/>
            <a:chExt cx="304800" cy="2773841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2" name="Rectangle 211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5187F7C-FBF8-4DE7-BB91-6C938BE794FF}"/>
              </a:ext>
            </a:extLst>
          </p:cNvPr>
          <p:cNvSpPr txBox="1"/>
          <p:nvPr/>
        </p:nvSpPr>
        <p:spPr>
          <a:xfrm>
            <a:off x="631107" y="4482711"/>
            <a:ext cx="7977164" cy="1418724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C000"/>
                </a:solidFill>
              </a:rPr>
              <a:t>45,000 </a:t>
            </a:r>
            <a:r>
              <a:rPr lang="en-US" sz="2000" dirty="0">
                <a:solidFill>
                  <a:schemeClr val="bg1"/>
                </a:solidFill>
              </a:rPr>
              <a:t>Average daily flights handled.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C000"/>
                </a:solidFill>
              </a:rPr>
              <a:t>5,400</a:t>
            </a:r>
            <a:r>
              <a:rPr lang="en-US" sz="2000" dirty="0">
                <a:solidFill>
                  <a:schemeClr val="bg1"/>
                </a:solidFill>
              </a:rPr>
              <a:t> Aircrafts in the sky at peak operation times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2" name="Slide 2">
            <a:hlinkClick r:id="" action="ppaction://media"/>
            <a:extLst>
              <a:ext uri="{FF2B5EF4-FFF2-40B4-BE49-F238E27FC236}">
                <a16:creationId xmlns:a16="http://schemas.microsoft.com/office/drawing/2014/main" id="{00C93C05-E8E6-4CB3-AB1E-72E1A3DC0A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75996" y="631120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320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536210"/>
            <a:ext cx="304800" cy="322326"/>
            <a:chOff x="215328" y="-46937"/>
            <a:chExt cx="304800" cy="277384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5BE0D975-7725-493F-8862-ED40C46BE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683F0D96-8CD4-4CDE-B0CC-657797260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24C51D7-954A-4143-B39C-4752FA3B6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B491EF17-1635-4AEB-AC11-07BA2A119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2F202BA-4686-4BC5-8CA5-60010A0FC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753C14B0-1161-49D1-9AAC-B4BAD7436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8E96422-DF7F-4DB7-9786-EABEBF8BC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554AD2F9-DE60-4416-94B4-55C5D5AA70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34" y="338510"/>
            <a:ext cx="2617492" cy="1130478"/>
          </a:xfrm>
          <a:prstGeom prst="rect">
            <a:avLst/>
          </a:prstGeom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336095AA-6FB1-4C98-AA57-4BC8F06957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929" y="1675451"/>
            <a:ext cx="8468013" cy="1926472"/>
          </a:xfrm>
          <a:prstGeom prst="rect">
            <a:avLst/>
          </a:prstGeom>
        </p:spPr>
      </p:pic>
      <p:sp>
        <p:nvSpPr>
          <p:cNvPr id="126" name="Rectangle 125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9A254C1-2F75-466F-9722-B37E0A022107}"/>
              </a:ext>
            </a:extLst>
          </p:cNvPr>
          <p:cNvSpPr txBox="1"/>
          <p:nvPr/>
        </p:nvSpPr>
        <p:spPr>
          <a:xfrm>
            <a:off x="3271091" y="356049"/>
            <a:ext cx="5259873" cy="11062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9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Year 85-99 vs 00-14 - Fatal Accidents/ incidents/ Fatalities</a:t>
            </a:r>
            <a:endParaRPr lang="en-US" sz="29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109C6E4-93D5-48BA-B662-84A2D0C054F6}"/>
              </a:ext>
            </a:extLst>
          </p:cNvPr>
          <p:cNvSpPr txBox="1"/>
          <p:nvPr/>
        </p:nvSpPr>
        <p:spPr>
          <a:xfrm>
            <a:off x="442838" y="4244341"/>
            <a:ext cx="8252196" cy="196708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28574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The Fatal Accidents, Incidents and Fatalities has decreased drastically over the years.</a:t>
            </a:r>
          </a:p>
          <a:p>
            <a:pPr marL="28574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B050"/>
                </a:solidFill>
              </a:rPr>
              <a:t>50.61%  </a:t>
            </a:r>
            <a:r>
              <a:rPr lang="en-US" sz="1600" dirty="0">
                <a:solidFill>
                  <a:schemeClr val="bg1"/>
                </a:solidFill>
              </a:rPr>
              <a:t>Reduction in Fatalities</a:t>
            </a:r>
          </a:p>
          <a:p>
            <a:pPr marL="28574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B050"/>
                </a:solidFill>
              </a:rPr>
              <a:t>42.53% </a:t>
            </a:r>
            <a:r>
              <a:rPr lang="en-US" sz="1600" dirty="0">
                <a:solidFill>
                  <a:schemeClr val="bg1"/>
                </a:solidFill>
              </a:rPr>
              <a:t>Reduction in Incidents</a:t>
            </a:r>
          </a:p>
          <a:p>
            <a:pPr marL="28574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B050"/>
                </a:solidFill>
              </a:rPr>
              <a:t>69.67% </a:t>
            </a:r>
            <a:r>
              <a:rPr lang="en-US" sz="1600" dirty="0">
                <a:solidFill>
                  <a:schemeClr val="bg1"/>
                </a:solidFill>
              </a:rPr>
              <a:t>Reduction in Fatal Accidents.</a:t>
            </a:r>
          </a:p>
          <a:p>
            <a:pPr marL="285743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2" name="Slide 3">
            <a:hlinkClick r:id="" action="ppaction://media"/>
            <a:extLst>
              <a:ext uri="{FF2B5EF4-FFF2-40B4-BE49-F238E27FC236}">
                <a16:creationId xmlns:a16="http://schemas.microsoft.com/office/drawing/2014/main" id="{30D5E149-3A0C-47D0-BAF3-5905173FC7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77813" y="630945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608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536210"/>
            <a:ext cx="304800" cy="322326"/>
            <a:chOff x="215328" y="-46937"/>
            <a:chExt cx="304800" cy="277384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5BE0D975-7725-493F-8862-ED40C46BE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683F0D96-8CD4-4CDE-B0CC-657797260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24C51D7-954A-4143-B39C-4752FA3B6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B491EF17-1635-4AEB-AC11-07BA2A119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2F202BA-4686-4BC5-8CA5-60010A0FC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753C14B0-1161-49D1-9AAC-B4BAD7436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8E96422-DF7F-4DB7-9786-EABEBF8BC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8" name="Rectangle 117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9A254C1-2F75-466F-9722-B37E0A022107}"/>
              </a:ext>
            </a:extLst>
          </p:cNvPr>
          <p:cNvSpPr txBox="1"/>
          <p:nvPr/>
        </p:nvSpPr>
        <p:spPr>
          <a:xfrm>
            <a:off x="3271091" y="356049"/>
            <a:ext cx="5259873" cy="11062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9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Fatal Accidents by the  Airlines : 85-99 vs 00-14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DD7E06E-EB6B-4B55-A5B1-CCEC4FFF0E5C}"/>
              </a:ext>
            </a:extLst>
          </p:cNvPr>
          <p:cNvSpPr txBox="1"/>
          <p:nvPr/>
        </p:nvSpPr>
        <p:spPr>
          <a:xfrm>
            <a:off x="454657" y="5774580"/>
            <a:ext cx="8291637" cy="7967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892" indent="-285743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All the airlines with most fatal accidents in the years 1985-1999 has reduced number of fatal accidents in the year 2000-2014.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63593EE-8892-475D-9585-826F99B356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83" y="156231"/>
            <a:ext cx="2122541" cy="133098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60C9C0-95A0-40A5-9DFE-D973FEBEA8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5078" y="1693575"/>
            <a:ext cx="6359553" cy="3849729"/>
          </a:xfrm>
          <a:prstGeom prst="rect">
            <a:avLst/>
          </a:prstGeom>
        </p:spPr>
      </p:pic>
      <p:pic>
        <p:nvPicPr>
          <p:cNvPr id="2" name="SLide 4">
            <a:hlinkClick r:id="" action="ppaction://media"/>
            <a:extLst>
              <a:ext uri="{FF2B5EF4-FFF2-40B4-BE49-F238E27FC236}">
                <a16:creationId xmlns:a16="http://schemas.microsoft.com/office/drawing/2014/main" id="{AC57356A-E799-40E5-B2E8-532C8AE801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96960" y="634321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791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536210"/>
            <a:ext cx="304800" cy="322326"/>
            <a:chOff x="215328" y="-46937"/>
            <a:chExt cx="304800" cy="277384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5BE0D975-7725-493F-8862-ED40C46BE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683F0D96-8CD4-4CDE-B0CC-657797260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24C51D7-954A-4143-B39C-4752FA3B6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B491EF17-1635-4AEB-AC11-07BA2A119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2F202BA-4686-4BC5-8CA5-60010A0FC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753C14B0-1161-49D1-9AAC-B4BAD7436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8E96422-DF7F-4DB7-9786-EABEBF8BC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8" name="Rectangle 117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9A254C1-2F75-466F-9722-B37E0A022107}"/>
              </a:ext>
            </a:extLst>
          </p:cNvPr>
          <p:cNvSpPr txBox="1"/>
          <p:nvPr/>
        </p:nvSpPr>
        <p:spPr>
          <a:xfrm>
            <a:off x="3271091" y="356048"/>
            <a:ext cx="3133369" cy="1266757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9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Automobile vs Airlines Crashes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6D9D448-35A9-4FAE-A918-1CCDAAF550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53" y="85094"/>
            <a:ext cx="2205649" cy="126675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2FCBB35-46C5-4201-BC08-26434F3D70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446" y="111676"/>
            <a:ext cx="1921244" cy="13993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496985A-203B-4DC3-8455-646DCE6418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282" y="1746240"/>
            <a:ext cx="7748606" cy="3902216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97BC01C-D25D-4D74-8D6A-28FEBA412C3D}"/>
              </a:ext>
            </a:extLst>
          </p:cNvPr>
          <p:cNvSpPr txBox="1"/>
          <p:nvPr/>
        </p:nvSpPr>
        <p:spPr>
          <a:xfrm>
            <a:off x="933665" y="5971872"/>
            <a:ext cx="6905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Automobile crashes are in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3200" b="1" dirty="0">
                <a:solidFill>
                  <a:srgbClr val="FFC000"/>
                </a:solidFill>
              </a:rPr>
              <a:t>30K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vs airline crashes are </a:t>
            </a:r>
            <a:r>
              <a:rPr lang="en-US" sz="3200" b="1" dirty="0">
                <a:solidFill>
                  <a:srgbClr val="00B050"/>
                </a:solidFill>
              </a:rPr>
              <a:t>300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04C6EC3-7164-4AA8-A863-BF7AB54D69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05493" y="627292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3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536210"/>
            <a:ext cx="304800" cy="322326"/>
            <a:chOff x="215328" y="-46937"/>
            <a:chExt cx="304800" cy="277384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5BE0D975-7725-493F-8862-ED40C46BE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683F0D96-8CD4-4CDE-B0CC-657797260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24C51D7-954A-4143-B39C-4752FA3B6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B491EF17-1635-4AEB-AC11-07BA2A119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2F202BA-4686-4BC5-8CA5-60010A0FC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753C14B0-1161-49D1-9AAC-B4BAD7436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8E96422-DF7F-4DB7-9786-EABEBF8BC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8" name="Rectangle 117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9A254C1-2F75-466F-9722-B37E0A022107}"/>
              </a:ext>
            </a:extLst>
          </p:cNvPr>
          <p:cNvSpPr txBox="1"/>
          <p:nvPr/>
        </p:nvSpPr>
        <p:spPr>
          <a:xfrm>
            <a:off x="3271091" y="356049"/>
            <a:ext cx="5429016" cy="6757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9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Passenger count over the years</a:t>
            </a:r>
            <a:endParaRPr lang="en-US" sz="29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7BC01C-D25D-4D74-8D6A-28FEBA412C3D}"/>
              </a:ext>
            </a:extLst>
          </p:cNvPr>
          <p:cNvSpPr txBox="1"/>
          <p:nvPr/>
        </p:nvSpPr>
        <p:spPr>
          <a:xfrm>
            <a:off x="977806" y="5688463"/>
            <a:ext cx="69054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The number of passengers have cross </a:t>
            </a:r>
            <a:r>
              <a:rPr lang="en-US" sz="3200" b="1" dirty="0">
                <a:solidFill>
                  <a:srgbClr val="00B050"/>
                </a:solidFill>
              </a:rPr>
              <a:t>1000M</a:t>
            </a:r>
            <a:r>
              <a:rPr lang="en-US" sz="2000" b="1" dirty="0">
                <a:solidFill>
                  <a:schemeClr val="bg1"/>
                </a:solidFill>
              </a:rPr>
              <a:t> from </a:t>
            </a:r>
            <a:r>
              <a:rPr lang="en-US" sz="3200" b="1" dirty="0">
                <a:solidFill>
                  <a:srgbClr val="92D050"/>
                </a:solidFill>
              </a:rPr>
              <a:t>2018</a:t>
            </a:r>
            <a:r>
              <a:rPr lang="en-US" sz="2000" b="1" dirty="0">
                <a:solidFill>
                  <a:schemeClr val="bg1"/>
                </a:solidFill>
              </a:rPr>
              <a:t>. Indicating people prefer airlines</a:t>
            </a:r>
          </a:p>
        </p:txBody>
      </p:sp>
      <p:pic>
        <p:nvPicPr>
          <p:cNvPr id="34" name="Picture 4" descr="How Airlines Are Carrying More Passengers on Fewer Planes | Travel + Leisure">
            <a:extLst>
              <a:ext uri="{FF2B5EF4-FFF2-40B4-BE49-F238E27FC236}">
                <a16:creationId xmlns:a16="http://schemas.microsoft.com/office/drawing/2014/main" id="{6FF9C345-BF5A-4581-9A31-C6BA3E6FF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231" y="229995"/>
            <a:ext cx="2199585" cy="109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72ABFD-56FD-4736-98F6-67EEF38CCC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2386" y="1489406"/>
            <a:ext cx="6244488" cy="425485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1DE42FD-B59E-4898-BE0A-19FE656CD7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37973" y="633230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572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317544" y="536210"/>
            <a:ext cx="304800" cy="322326"/>
            <a:chOff x="215328" y="-46937"/>
            <a:chExt cx="304800" cy="2773841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5BE0D975-7725-493F-8862-ED40C46BE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683F0D96-8CD4-4CDE-B0CC-657797260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24C51D7-954A-4143-B39C-4752FA3B6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B491EF17-1635-4AEB-AC11-07BA2A119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2F202BA-4686-4BC5-8CA5-60010A0FC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753C14B0-1161-49D1-9AAC-B4BAD7436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8E96422-DF7F-4DB7-9786-EABEBF8BC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8" name="Rectangle 117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1747358E-6082-4AD9-B9F0-35B9EDDB7C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75" y="211949"/>
            <a:ext cx="1853540" cy="933056"/>
          </a:xfrm>
          <a:prstGeom prst="rect">
            <a:avLst/>
          </a:prstGeom>
        </p:spPr>
      </p:pic>
      <p:pic>
        <p:nvPicPr>
          <p:cNvPr id="2050" name="Picture 2" descr="Our Plane Was About to Crash! Then This Happens... - YouTube">
            <a:extLst>
              <a:ext uri="{FF2B5EF4-FFF2-40B4-BE49-F238E27FC236}">
                <a16:creationId xmlns:a16="http://schemas.microsoft.com/office/drawing/2014/main" id="{59DC9DE6-F93B-4F9E-90DE-B5037D1B3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9746" y="237988"/>
            <a:ext cx="1688513" cy="945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F215CE-59C0-436F-8B98-5FAEA1C832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727" y="1557100"/>
            <a:ext cx="7473395" cy="4015026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22F22B9F-076D-48F7-906B-CEF80A4D81FB}"/>
              </a:ext>
            </a:extLst>
          </p:cNvPr>
          <p:cNvSpPr txBox="1"/>
          <p:nvPr/>
        </p:nvSpPr>
        <p:spPr>
          <a:xfrm>
            <a:off x="484210" y="5696356"/>
            <a:ext cx="7787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</a:rPr>
              <a:t>OpRevenues</a:t>
            </a:r>
            <a:r>
              <a:rPr lang="en-US" sz="2000" b="1" dirty="0">
                <a:solidFill>
                  <a:schemeClr val="bg1"/>
                </a:solidFill>
              </a:rPr>
              <a:t>(mils) is expected to </a:t>
            </a:r>
            <a:r>
              <a:rPr lang="en-US" sz="2000" b="1" dirty="0">
                <a:solidFill>
                  <a:srgbClr val="00B050"/>
                </a:solidFill>
              </a:rPr>
              <a:t>cross 900K (mils) </a:t>
            </a:r>
            <a:r>
              <a:rPr lang="en-US" sz="2000" b="1" dirty="0">
                <a:solidFill>
                  <a:schemeClr val="bg1"/>
                </a:solidFill>
              </a:rPr>
              <a:t>in coming years.</a:t>
            </a:r>
          </a:p>
          <a:p>
            <a:endParaRPr lang="en-US" sz="20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Number of Crashes has </a:t>
            </a:r>
            <a:r>
              <a:rPr lang="en-US" sz="2000" b="1" dirty="0">
                <a:solidFill>
                  <a:srgbClr val="00B050"/>
                </a:solidFill>
              </a:rPr>
              <a:t>reduced lesser than 100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AD2E884-A65A-4B9D-804F-E5AA8F6474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75938" y="633230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661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9143998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559294"/>
            <a:ext cx="9143998" cy="6298279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-428"/>
            <a:ext cx="4572000" cy="6858000"/>
          </a:xfrm>
          <a:prstGeom prst="rect">
            <a:avLst/>
          </a:prstGeom>
          <a:gradFill>
            <a:gsLst>
              <a:gs pos="13000">
                <a:srgbClr val="000000">
                  <a:alpha val="72000"/>
                </a:srgbClr>
              </a:gs>
              <a:gs pos="99000">
                <a:schemeClr val="accent1">
                  <a:lumMod val="50000"/>
                  <a:alpha val="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2F22B9F-076D-48F7-906B-CEF80A4D81FB}"/>
              </a:ext>
            </a:extLst>
          </p:cNvPr>
          <p:cNvSpPr txBox="1"/>
          <p:nvPr/>
        </p:nvSpPr>
        <p:spPr>
          <a:xfrm>
            <a:off x="858852" y="1028700"/>
            <a:ext cx="7460478" cy="10906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you!!</a:t>
            </a:r>
            <a:br>
              <a:rPr lang="en-US" sz="36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Have a safe journey</a:t>
            </a: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32B3ACB3-D689-442E-8A40-8680B0FEB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39257" y="1506860"/>
            <a:ext cx="4065484" cy="6636797"/>
          </a:xfrm>
          <a:custGeom>
            <a:avLst/>
            <a:gdLst>
              <a:gd name="connsiteX0" fmla="*/ 0 w 4065484"/>
              <a:gd name="connsiteY0" fmla="*/ 4424531 h 8849062"/>
              <a:gd name="connsiteX1" fmla="*/ 3899197 w 4065484"/>
              <a:gd name="connsiteY1" fmla="*/ 8840480 h 8849062"/>
              <a:gd name="connsiteX2" fmla="*/ 4065484 w 4065484"/>
              <a:gd name="connsiteY2" fmla="*/ 8849062 h 8849062"/>
              <a:gd name="connsiteX3" fmla="*/ 4065483 w 4065484"/>
              <a:gd name="connsiteY3" fmla="*/ 0 h 8849062"/>
              <a:gd name="connsiteX4" fmla="*/ 3899197 w 4065484"/>
              <a:gd name="connsiteY4" fmla="*/ 8581 h 8849062"/>
              <a:gd name="connsiteX5" fmla="*/ 0 w 4065484"/>
              <a:gd name="connsiteY5" fmla="*/ 4424531 h 884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65484" h="8849062">
                <a:moveTo>
                  <a:pt x="0" y="4424531"/>
                </a:moveTo>
                <a:cubicBezTo>
                  <a:pt x="0" y="6722831"/>
                  <a:pt x="1709076" y="8613167"/>
                  <a:pt x="3899197" y="8840480"/>
                </a:cubicBezTo>
                <a:lnTo>
                  <a:pt x="4065484" y="8849062"/>
                </a:lnTo>
                <a:lnTo>
                  <a:pt x="4065483" y="0"/>
                </a:lnTo>
                <a:lnTo>
                  <a:pt x="3899197" y="8581"/>
                </a:lnTo>
                <a:cubicBezTo>
                  <a:pt x="1709075" y="235897"/>
                  <a:pt x="0" y="2126232"/>
                  <a:pt x="0" y="442453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"/>
                </a:schemeClr>
              </a:gs>
              <a:gs pos="68000">
                <a:schemeClr val="accent1">
                  <a:alpha val="15000"/>
                </a:schemeClr>
              </a:gs>
            </a:gsLst>
            <a:lin ang="21594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122" name="Picture 2" descr="How to get cheap flights: 11 tricks - Save the Student">
            <a:extLst>
              <a:ext uri="{FF2B5EF4-FFF2-40B4-BE49-F238E27FC236}">
                <a16:creationId xmlns:a16="http://schemas.microsoft.com/office/drawing/2014/main" id="{7EA74F1B-FDAE-4859-B2FE-628357363A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26" r="1" b="1"/>
          <a:stretch/>
        </p:blipFill>
        <p:spPr bwMode="auto">
          <a:xfrm>
            <a:off x="1757476" y="3351745"/>
            <a:ext cx="5639669" cy="3506255"/>
          </a:xfrm>
          <a:custGeom>
            <a:avLst/>
            <a:gdLst/>
            <a:ahLst/>
            <a:cxnLst/>
            <a:rect l="l" t="t" r="r" b="b"/>
            <a:pathLst>
              <a:path w="7519558" h="3506255">
                <a:moveTo>
                  <a:pt x="3759779" y="0"/>
                </a:moveTo>
                <a:cubicBezTo>
                  <a:pt x="5713450" y="0"/>
                  <a:pt x="7320331" y="1484777"/>
                  <a:pt x="7513560" y="3387468"/>
                </a:cubicBezTo>
                <a:lnTo>
                  <a:pt x="7519558" y="3506255"/>
                </a:lnTo>
                <a:lnTo>
                  <a:pt x="0" y="3506255"/>
                </a:lnTo>
                <a:lnTo>
                  <a:pt x="5998" y="3387468"/>
                </a:lnTo>
                <a:cubicBezTo>
                  <a:pt x="199227" y="1484777"/>
                  <a:pt x="1806109" y="0"/>
                  <a:pt x="375977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612F194-5C5D-4844-A3D8-B72F668465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42330" y="633868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389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2413</TotalTime>
  <Words>166</Words>
  <Application>Microsoft Office PowerPoint</Application>
  <PresentationFormat>On-screen Show (4:3)</PresentationFormat>
  <Paragraphs>19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Is Air travel the safest form of Transportation?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Ramizuddin Mohammed Shabuddin</cp:lastModifiedBy>
  <cp:revision>41</cp:revision>
  <dcterms:created xsi:type="dcterms:W3CDTF">2013-08-21T19:17:07Z</dcterms:created>
  <dcterms:modified xsi:type="dcterms:W3CDTF">2022-03-06T02:28:30Z</dcterms:modified>
</cp:coreProperties>
</file>

<file path=docProps/thumbnail.jpeg>
</file>